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DCA7C-09BD-4E58-BF23-DF21F862A8B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C4FBC-123C-4E55-993E-468FD94A62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kaz.nur.kz/1860409-kazakstandagy-ekologialyk-problemalar-men-olardy-sesu-zoldar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qdHDnrFMQ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/>
              <a:t>15 Дәріс. Қазақстанның экологиялық мәселелері.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Пайдалынылған әдебиеттер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http://www.academic-waters.org/ru/nauchno-issledovatelskij-proekt-po-napisaniyu-kollektivnoj-monog/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/>
              <a:t>Қазақстандағы экологиялық проблемалар</a:t>
            </a:r>
            <a:r>
              <a:rPr lang="ru-RU" sz="3600" dirty="0"/>
              <a:t> мен </a:t>
            </a:r>
            <a:r>
              <a:rPr lang="ru-RU" sz="3600" dirty="0" err="1"/>
              <a:t>оларды</a:t>
            </a:r>
            <a:r>
              <a:rPr lang="ru-RU" sz="3600" dirty="0"/>
              <a:t> </a:t>
            </a:r>
            <a:r>
              <a:rPr lang="ru-RU" sz="3600" dirty="0" err="1"/>
              <a:t>шешу</a:t>
            </a:r>
            <a:r>
              <a:rPr lang="ru-RU" sz="3600" dirty="0"/>
              <a:t> </a:t>
            </a:r>
            <a:r>
              <a:rPr lang="ru-RU" sz="3600" dirty="0" err="1"/>
              <a:t>жолдары</a:t>
            </a:r>
            <a:r>
              <a:rPr lang="ru-RU" sz="3600" dirty="0"/>
              <a:t> 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dirty="0" smtClean="0">
                <a:hlinkClick r:id="rId2"/>
              </a:rPr>
              <a:t>https://kaz.nur.kz/1860409-kazakstandagy-ekologialyk-problemalar-men-olardy-sesu-zoldary.html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ҚАЗАҚСТАННЫҢ С У</a:t>
            </a:r>
            <a:br>
              <a:rPr lang="ru-RU" dirty="0" smtClean="0"/>
            </a:br>
            <a:r>
              <a:rPr lang="ru-RU" dirty="0" smtClean="0"/>
              <a:t>РЕСУРСТАРЫ ПРОБЛЕМАЛАРЫ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Су </a:t>
            </a:r>
            <a:r>
              <a:rPr lang="ru-RU" dirty="0" err="1" smtClean="0"/>
              <a:t>ресурстарының азаюы</a:t>
            </a:r>
            <a:r>
              <a:rPr lang="ru-RU" dirty="0" smtClean="0"/>
              <a:t>, </a:t>
            </a:r>
            <a:r>
              <a:rPr lang="ru-RU" dirty="0" err="1" smtClean="0"/>
              <a:t>судың таралуына</a:t>
            </a:r>
            <a:r>
              <a:rPr lang="ru-RU" dirty="0" smtClean="0"/>
              <a:t> </a:t>
            </a:r>
            <a:r>
              <a:rPr lang="ru-RU" dirty="0" err="1" smtClean="0"/>
              <a:t>қатысты мәселелердің туындауы</a:t>
            </a:r>
            <a:r>
              <a:rPr lang="ru-RU" dirty="0" smtClean="0"/>
              <a:t> (</a:t>
            </a:r>
            <a:r>
              <a:rPr lang="ru-RU" dirty="0" err="1" smtClean="0"/>
              <a:t>су</a:t>
            </a:r>
            <a:r>
              <a:rPr lang="en-US" dirty="0" smtClean="0"/>
              <a:t> </a:t>
            </a:r>
            <a:r>
              <a:rPr lang="ru-RU" dirty="0" err="1" smtClean="0"/>
              <a:t>ресурстарының біркелкі</a:t>
            </a:r>
            <a:r>
              <a:rPr lang="ru-RU" dirty="0" smtClean="0"/>
              <a:t> </a:t>
            </a:r>
            <a:r>
              <a:rPr lang="ru-RU" dirty="0" err="1" smtClean="0"/>
              <a:t>бөлінбеуі</a:t>
            </a:r>
            <a:r>
              <a:rPr lang="ru-RU" dirty="0" smtClean="0"/>
              <a:t>), су </a:t>
            </a:r>
            <a:r>
              <a:rPr lang="ru-RU" dirty="0" err="1" smtClean="0"/>
              <a:t>сапасының </a:t>
            </a:r>
            <a:r>
              <a:rPr lang="ru-RU" dirty="0" smtClean="0"/>
              <a:t>сын </a:t>
            </a:r>
            <a:r>
              <a:rPr lang="ru-RU" dirty="0" err="1" smtClean="0"/>
              <a:t>көтермеуі</a:t>
            </a:r>
            <a:r>
              <a:rPr lang="ru-RU" dirty="0" smtClean="0"/>
              <a:t>, </a:t>
            </a:r>
            <a:r>
              <a:rPr lang="ru-RU" dirty="0" err="1" smtClean="0"/>
              <a:t>ағынды суларды</a:t>
            </a:r>
            <a:r>
              <a:rPr lang="en-US" dirty="0" smtClean="0"/>
              <a:t> </a:t>
            </a:r>
            <a:r>
              <a:rPr lang="ru-RU" dirty="0" err="1" smtClean="0"/>
              <a:t>тазарту</a:t>
            </a:r>
            <a:r>
              <a:rPr lang="ru-RU" dirty="0" smtClean="0"/>
              <a:t> мен суды </a:t>
            </a:r>
            <a:r>
              <a:rPr lang="ru-RU" dirty="0" err="1" smtClean="0"/>
              <a:t>тиімді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проблемаларының түпкілікті шешілмеуі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су</a:t>
            </a:r>
            <a:r>
              <a:rPr lang="en-US" dirty="0" smtClean="0"/>
              <a:t> </a:t>
            </a:r>
            <a:r>
              <a:rPr lang="ru-RU" dirty="0" err="1" smtClean="0"/>
              <a:t>тарифтерінің әлі </a:t>
            </a:r>
            <a:r>
              <a:rPr lang="ru-RU" dirty="0" smtClean="0"/>
              <a:t>де </a:t>
            </a:r>
            <a:r>
              <a:rPr lang="ru-RU" dirty="0" err="1" smtClean="0"/>
              <a:t>болса</a:t>
            </a:r>
            <a:r>
              <a:rPr lang="ru-RU" dirty="0" smtClean="0"/>
              <a:t> </a:t>
            </a:r>
            <a:r>
              <a:rPr lang="ru-RU" dirty="0" err="1" smtClean="0"/>
              <a:t>төмен болуы</a:t>
            </a:r>
            <a:r>
              <a:rPr lang="ru-RU" dirty="0" smtClean="0"/>
              <a:t> </a:t>
            </a:r>
            <a:r>
              <a:rPr lang="ru-RU" dirty="0" err="1" smtClean="0"/>
              <a:t>адамдардың </a:t>
            </a:r>
            <a:r>
              <a:rPr lang="ru-RU" dirty="0" smtClean="0"/>
              <a:t>суды </a:t>
            </a:r>
            <a:r>
              <a:rPr lang="ru-RU" dirty="0" err="1" smtClean="0"/>
              <a:t>бағаламауына әкеліп</a:t>
            </a:r>
            <a:r>
              <a:rPr lang="en-US" dirty="0" smtClean="0"/>
              <a:t> </a:t>
            </a:r>
            <a:r>
              <a:rPr lang="ru-RU" dirty="0" err="1" smtClean="0"/>
              <a:t>соқтырады.</a:t>
            </a:r>
            <a:r>
              <a:rPr lang="ru-RU" dirty="0" smtClean="0"/>
              <a:t> </a:t>
            </a:r>
            <a:r>
              <a:rPr lang="ru-RU" dirty="0" err="1" smtClean="0"/>
              <a:t>Бұған қоса, мемлекеттің коммуналдық құрал-жабдықтарды сатып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мен</a:t>
            </a:r>
            <a:r>
              <a:rPr lang="en-US" dirty="0" smtClean="0"/>
              <a:t> </a:t>
            </a:r>
            <a:r>
              <a:rPr lang="ru-RU" dirty="0" err="1" smtClean="0"/>
              <a:t>күтіп-ұстауға қажетті қаржылық қорының жеткіліксіздігі</a:t>
            </a:r>
            <a:r>
              <a:rPr lang="ru-RU" dirty="0" smtClean="0"/>
              <a:t> яки </a:t>
            </a:r>
            <a:r>
              <a:rPr lang="ru-RU" dirty="0" err="1" smtClean="0"/>
              <a:t>жоқтығы</a:t>
            </a:r>
            <a:r>
              <a:rPr lang="ru-RU" dirty="0" smtClean="0"/>
              <a:t>, </a:t>
            </a:r>
            <a:r>
              <a:rPr lang="ru-RU" dirty="0" err="1" smtClean="0"/>
              <a:t>сондай-ақ</a:t>
            </a:r>
            <a:r>
              <a:rPr lang="ru-RU" dirty="0" smtClean="0"/>
              <a:t>, </a:t>
            </a:r>
            <a:r>
              <a:rPr lang="ru-RU" dirty="0" err="1" smtClean="0"/>
              <a:t>суға</a:t>
            </a:r>
            <a:r>
              <a:rPr lang="en-US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табиғи апаттар</a:t>
            </a:r>
            <a:r>
              <a:rPr lang="ru-RU" dirty="0" smtClean="0"/>
              <a:t> да </a:t>
            </a:r>
            <a:r>
              <a:rPr lang="ru-RU" dirty="0" err="1" smtClean="0"/>
              <a:t>бұл саладағы қордаланған мәселелерді одан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en-US" dirty="0" smtClean="0"/>
              <a:t> </a:t>
            </a:r>
            <a:r>
              <a:rPr lang="ru-RU" dirty="0" err="1" smtClean="0"/>
              <a:t>ушықтыра түсетіні айқын.</a:t>
            </a:r>
            <a:r>
              <a:rPr lang="ru-RU" dirty="0" smtClean="0"/>
              <a:t> </a:t>
            </a:r>
            <a:r>
              <a:rPr lang="ru-RU" dirty="0" err="1" smtClean="0"/>
              <a:t>Ендеше</a:t>
            </a:r>
            <a:r>
              <a:rPr lang="ru-RU" dirty="0" smtClean="0"/>
              <a:t>, су </a:t>
            </a:r>
            <a:r>
              <a:rPr lang="ru-RU" dirty="0" err="1" smtClean="0"/>
              <a:t>ресурстарын</a:t>
            </a:r>
            <a:r>
              <a:rPr lang="ru-RU" dirty="0" smtClean="0"/>
              <a:t> </a:t>
            </a:r>
            <a:r>
              <a:rPr lang="ru-RU" dirty="0" err="1" smtClean="0"/>
              <a:t>дұрыс басқарған жағдайда ғана бұл</a:t>
            </a:r>
            <a:r>
              <a:rPr lang="en-US" dirty="0" smtClean="0"/>
              <a:t> </a:t>
            </a:r>
            <a:r>
              <a:rPr lang="ru-RU" dirty="0" err="1" smtClean="0"/>
              <a:t>мәселелердің оңтайлы шешімін</a:t>
            </a:r>
            <a:r>
              <a:rPr lang="ru-RU" dirty="0" smtClean="0"/>
              <a:t> </a:t>
            </a:r>
            <a:r>
              <a:rPr lang="ru-RU" dirty="0" err="1" smtClean="0"/>
              <a:t>табуға 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Судың сапасы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indent="369888" algn="just">
              <a:buNone/>
            </a:pPr>
            <a:r>
              <a:rPr lang="ru-RU" sz="1600" dirty="0" err="1" smtClean="0"/>
              <a:t>Бүгінде Қазақстандағы </a:t>
            </a:r>
            <a:r>
              <a:rPr lang="ru-RU" sz="1600" dirty="0" smtClean="0"/>
              <a:t>су </a:t>
            </a:r>
            <a:r>
              <a:rPr lang="ru-RU" sz="1600" dirty="0" err="1" smtClean="0"/>
              <a:t>объектілері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тікелей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жанама</a:t>
            </a:r>
            <a:r>
              <a:rPr lang="ru-RU" sz="1600" dirty="0" smtClean="0"/>
              <a:t> </a:t>
            </a:r>
            <a:r>
              <a:rPr lang="ru-RU" sz="1600" dirty="0" err="1" smtClean="0"/>
              <a:t>ластану</a:t>
            </a:r>
            <a:r>
              <a:rPr lang="ru-RU" sz="1600" dirty="0" smtClean="0"/>
              <a:t> </a:t>
            </a:r>
            <a:r>
              <a:rPr lang="ru-RU" sz="1600" dirty="0" err="1" smtClean="0"/>
              <a:t>нысандарына</a:t>
            </a:r>
            <a:r>
              <a:rPr lang="en-US" sz="1600" dirty="0" smtClean="0"/>
              <a:t> </a:t>
            </a:r>
            <a:r>
              <a:rPr lang="ru-RU" sz="1600" dirty="0" err="1" smtClean="0"/>
              <a:t>айналуда</a:t>
            </a:r>
            <a:r>
              <a:rPr lang="ru-RU" sz="1600" dirty="0" smtClean="0"/>
              <a:t>. </a:t>
            </a:r>
            <a:r>
              <a:rPr lang="ru-RU" sz="1600" dirty="0" err="1" smtClean="0"/>
              <a:t>Әртүрлі қажеттіліктерге пайдаланылған </a:t>
            </a:r>
            <a:r>
              <a:rPr lang="ru-RU" sz="1600" dirty="0" smtClean="0"/>
              <a:t>су </a:t>
            </a:r>
            <a:r>
              <a:rPr lang="ru-RU" sz="1600" dirty="0" err="1" smtClean="0"/>
              <a:t>ресурстары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жеткілікті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деңгейде</a:t>
            </a:r>
            <a:r>
              <a:rPr lang="en-US" sz="1600" dirty="0" smtClean="0"/>
              <a:t> </a:t>
            </a:r>
            <a:r>
              <a:rPr lang="ru-RU" sz="1600" dirty="0" err="1" smtClean="0"/>
              <a:t>алдын</a:t>
            </a:r>
            <a:r>
              <a:rPr lang="ru-RU" sz="1600" dirty="0" smtClean="0"/>
              <a:t> ала </a:t>
            </a:r>
            <a:r>
              <a:rPr lang="ru-RU" sz="1600" dirty="0" err="1" smtClean="0"/>
              <a:t>тазартудан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өткізілместен</a:t>
            </a:r>
            <a:r>
              <a:rPr lang="ru-RU" sz="1600" dirty="0" smtClean="0"/>
              <a:t>, </a:t>
            </a:r>
            <a:r>
              <a:rPr lang="ru-RU" sz="1600" dirty="0" err="1" smtClean="0"/>
              <a:t>экожүйеге қайтарылуда</a:t>
            </a:r>
            <a:r>
              <a:rPr lang="ru-RU" sz="1600" dirty="0" smtClean="0"/>
              <a:t>. </a:t>
            </a:r>
            <a:r>
              <a:rPr lang="ru-RU" sz="1600" dirty="0" err="1" smtClean="0"/>
              <a:t>Көбінесе ластаушы</a:t>
            </a:r>
            <a:r>
              <a:rPr lang="ru-RU" sz="1600" dirty="0" smtClean="0"/>
              <a:t> </a:t>
            </a:r>
            <a:r>
              <a:rPr lang="ru-RU" sz="1600" dirty="0" err="1" smtClean="0"/>
              <a:t>заттар</a:t>
            </a:r>
            <a:r>
              <a:rPr lang="en-US" sz="1600" dirty="0" smtClean="0"/>
              <a:t> </a:t>
            </a:r>
            <a:r>
              <a:rPr lang="ru-RU" sz="1600" dirty="0" smtClean="0"/>
              <a:t>суда </a:t>
            </a:r>
            <a:r>
              <a:rPr lang="ru-RU" sz="1600" dirty="0" err="1" smtClean="0"/>
              <a:t>еріп</a:t>
            </a:r>
            <a:r>
              <a:rPr lang="ru-RU" sz="1600" dirty="0" smtClean="0"/>
              <a:t> </a:t>
            </a:r>
            <a:r>
              <a:rPr lang="ru-RU" sz="1600" dirty="0" err="1" smtClean="0"/>
              <a:t>кететіндіктен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көзбен көру мүмкін емес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қатар, тұрмыстық</a:t>
            </a:r>
            <a:r>
              <a:rPr lang="en-US" sz="1600" dirty="0" smtClean="0"/>
              <a:t> </a:t>
            </a:r>
            <a:r>
              <a:rPr lang="ru-RU" sz="1600" dirty="0" smtClean="0"/>
              <a:t>химия мен </a:t>
            </a:r>
            <a:r>
              <a:rPr lang="ru-RU" sz="1600" dirty="0" err="1" smtClean="0"/>
              <a:t>басқа </a:t>
            </a:r>
            <a:r>
              <a:rPr lang="ru-RU" sz="1600" dirty="0" smtClean="0"/>
              <a:t>да </a:t>
            </a:r>
            <a:r>
              <a:rPr lang="ru-RU" sz="1600" dirty="0" err="1" smtClean="0"/>
              <a:t>заттарды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қолданған кезде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бізге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байқалмайтын </a:t>
            </a:r>
            <a:r>
              <a:rPr lang="ru-RU" sz="1600" dirty="0" smtClean="0"/>
              <a:t>«</a:t>
            </a:r>
            <a:r>
              <a:rPr lang="ru-RU" sz="1600" dirty="0" err="1" smtClean="0"/>
              <a:t>ұсақтай</a:t>
            </a:r>
            <a:r>
              <a:rPr lang="ru-RU" sz="1600" dirty="0" smtClean="0"/>
              <a:t>» </a:t>
            </a:r>
            <a:r>
              <a:rPr lang="ru-RU" sz="1600" dirty="0" err="1" smtClean="0"/>
              <a:t>ластаушы</a:t>
            </a:r>
            <a:r>
              <a:rPr lang="en-US" sz="1600" dirty="0" smtClean="0"/>
              <a:t> </a:t>
            </a:r>
            <a:r>
              <a:rPr lang="ru-RU" sz="1600" dirty="0" err="1" smtClean="0"/>
              <a:t>заттар</a:t>
            </a:r>
            <a:r>
              <a:rPr lang="ru-RU" sz="1600" dirty="0" smtClean="0"/>
              <a:t> </a:t>
            </a:r>
            <a:r>
              <a:rPr lang="ru-RU" sz="1600" dirty="0" err="1" smtClean="0"/>
              <a:t>сумен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аққан сайын</a:t>
            </a:r>
            <a:r>
              <a:rPr lang="ru-RU" sz="1600" dirty="0" smtClean="0"/>
              <a:t> </a:t>
            </a:r>
            <a:r>
              <a:rPr lang="ru-RU" sz="1600" dirty="0" err="1" smtClean="0"/>
              <a:t>өзара бірігіп</a:t>
            </a:r>
            <a:r>
              <a:rPr lang="ru-RU" sz="1600" dirty="0" smtClean="0"/>
              <a:t>, </a:t>
            </a:r>
            <a:r>
              <a:rPr lang="ru-RU" sz="1600" dirty="0" err="1" smtClean="0"/>
              <a:t>нәтижесінде қоршаған ортаға үлкен қауіп</a:t>
            </a:r>
            <a:r>
              <a:rPr lang="en-US" sz="1600" dirty="0" smtClean="0"/>
              <a:t> </a:t>
            </a:r>
            <a:r>
              <a:rPr lang="ru-RU" sz="1600" dirty="0" err="1" smtClean="0"/>
              <a:t>төндіруі мүмкін.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Адамдардан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басқа, табиғи сипаттағы ластаушы</a:t>
            </a:r>
            <a:r>
              <a:rPr lang="ru-RU" sz="1600" dirty="0" smtClean="0"/>
              <a:t> </a:t>
            </a:r>
            <a:r>
              <a:rPr lang="ru-RU" sz="1600" dirty="0" err="1" smtClean="0"/>
              <a:t>заттар</a:t>
            </a:r>
            <a:r>
              <a:rPr lang="ru-RU" sz="1600" dirty="0" smtClean="0"/>
              <a:t> (</a:t>
            </a:r>
            <a:r>
              <a:rPr lang="ru-RU" sz="1600" dirty="0" err="1" smtClean="0"/>
              <a:t>мысалы</a:t>
            </a:r>
            <a:r>
              <a:rPr lang="ru-RU" sz="1600" dirty="0" smtClean="0"/>
              <a:t>, </a:t>
            </a:r>
            <a:r>
              <a:rPr lang="ru-RU" sz="1600" dirty="0" err="1" smtClean="0"/>
              <a:t>тау</a:t>
            </a:r>
            <a:r>
              <a:rPr lang="en-US" sz="1600" dirty="0" smtClean="0"/>
              <a:t> </a:t>
            </a:r>
            <a:r>
              <a:rPr lang="ru-RU" sz="1600" dirty="0" err="1" smtClean="0"/>
              <a:t>жыныстарында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кездесетін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ауыр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т.б.) да </a:t>
            </a:r>
            <a:r>
              <a:rPr lang="ru-RU" sz="1600" dirty="0" err="1" smtClean="0"/>
              <a:t>жетерлік</a:t>
            </a:r>
            <a:r>
              <a:rPr lang="ru-RU" sz="1600" dirty="0" smtClean="0"/>
              <a:t>.</a:t>
            </a:r>
          </a:p>
          <a:p>
            <a:pPr indent="369888" algn="just">
              <a:buNone/>
            </a:pPr>
            <a:r>
              <a:rPr lang="ru-RU" sz="1600" dirty="0" err="1" smtClean="0"/>
              <a:t>Ластаушылар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химиялық, биологиялық, механикалық және радиоактивті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болып</a:t>
            </a:r>
            <a:r>
              <a:rPr lang="en-US" sz="1600" dirty="0" smtClean="0"/>
              <a:t> </a:t>
            </a:r>
            <a:r>
              <a:rPr lang="ru-RU" sz="1600" dirty="0" err="1" smtClean="0"/>
              <a:t>бөлінеді.</a:t>
            </a:r>
            <a:r>
              <a:rPr lang="ru-RU" sz="1600" dirty="0" smtClean="0"/>
              <a:t> </a:t>
            </a:r>
            <a:r>
              <a:rPr lang="ru-RU" sz="1600" dirty="0" err="1" smtClean="0"/>
              <a:t>Биологиялық ластанудың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көздеріне тамақ және былғары</a:t>
            </a:r>
            <a:r>
              <a:rPr lang="en-US" sz="1600" dirty="0" smtClean="0"/>
              <a:t> </a:t>
            </a:r>
            <a:r>
              <a:rPr lang="ru-RU" sz="1600" dirty="0" err="1" smtClean="0"/>
              <a:t>өнеркәсібінен, тұрмыстық және өндірістік қоқыс тастайтын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орындардан</a:t>
            </a:r>
            <a:r>
              <a:rPr lang="ru-RU" sz="1600" dirty="0" smtClean="0"/>
              <a:t>, </a:t>
            </a:r>
            <a:r>
              <a:rPr lang="ru-RU" sz="1600" dirty="0" err="1" smtClean="0"/>
              <a:t>зираттардан</a:t>
            </a:r>
            <a:r>
              <a:rPr lang="ru-RU" sz="1600" dirty="0" smtClean="0"/>
              <a:t>,</a:t>
            </a:r>
            <a:r>
              <a:rPr lang="en-US" sz="1600" dirty="0" smtClean="0"/>
              <a:t> </a:t>
            </a:r>
            <a:r>
              <a:rPr lang="ru-RU" sz="1600" dirty="0" smtClean="0"/>
              <a:t>канализация </a:t>
            </a:r>
            <a:r>
              <a:rPr lang="ru-RU" sz="1600" dirty="0" err="1" smtClean="0"/>
              <a:t>жүйелерінен</a:t>
            </a:r>
            <a:r>
              <a:rPr lang="ru-RU" sz="1600" dirty="0" smtClean="0"/>
              <a:t>, </a:t>
            </a:r>
            <a:r>
              <a:rPr lang="ru-RU" sz="1600" dirty="0" err="1" smtClean="0"/>
              <a:t>суармалы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егістіктерден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басқалардан шыққан ағынды</a:t>
            </a:r>
            <a:r>
              <a:rPr lang="en-US" sz="1600" dirty="0" smtClean="0"/>
              <a:t> </a:t>
            </a:r>
            <a:r>
              <a:rPr lang="ru-RU" sz="1600" dirty="0" err="1" smtClean="0"/>
              <a:t>сулар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жатады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Химиялық ластану</a:t>
            </a:r>
            <a:r>
              <a:rPr lang="ru-RU" sz="1600" dirty="0" smtClean="0"/>
              <a:t> – </a:t>
            </a:r>
            <a:r>
              <a:rPr lang="ru-RU" sz="1600" dirty="0" err="1" smtClean="0"/>
              <a:t>бұл </a:t>
            </a:r>
            <a:r>
              <a:rPr lang="ru-RU" sz="1600" dirty="0" smtClean="0"/>
              <a:t>су </a:t>
            </a:r>
            <a:r>
              <a:rPr lang="ru-RU" sz="1600" dirty="0" err="1" smtClean="0"/>
              <a:t>құрамындағы бейорганикалық </a:t>
            </a:r>
            <a:r>
              <a:rPr lang="ru-RU" sz="1600" dirty="0" smtClean="0"/>
              <a:t>(</a:t>
            </a:r>
            <a:r>
              <a:rPr lang="ru-RU" sz="1600" dirty="0" err="1" smtClean="0"/>
              <a:t>минералды</a:t>
            </a:r>
            <a:r>
              <a:rPr lang="en-US" sz="1600" dirty="0" smtClean="0"/>
              <a:t> </a:t>
            </a:r>
            <a:r>
              <a:rPr lang="ru-RU" sz="1600" dirty="0" err="1" smtClean="0"/>
              <a:t>тұздар, қышқылдар, сілтілер</a:t>
            </a:r>
            <a:r>
              <a:rPr lang="ru-RU" sz="1600" dirty="0" smtClean="0"/>
              <a:t>, саз </a:t>
            </a:r>
            <a:r>
              <a:rPr lang="ru-RU" sz="1600" dirty="0" err="1" smtClean="0"/>
              <a:t>бөлшектері</a:t>
            </a:r>
            <a:r>
              <a:rPr lang="ru-RU" sz="1600" dirty="0" smtClean="0"/>
              <a:t>)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/</a:t>
            </a:r>
            <a:r>
              <a:rPr lang="ru-RU" sz="1600" dirty="0" err="1" smtClean="0"/>
              <a:t>немесе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органикалық </a:t>
            </a:r>
            <a:r>
              <a:rPr lang="ru-RU" sz="1600" dirty="0" smtClean="0"/>
              <a:t>(</a:t>
            </a:r>
            <a:r>
              <a:rPr lang="ru-RU" sz="1600" dirty="0" err="1" smtClean="0"/>
              <a:t>мұнай және</a:t>
            </a:r>
            <a:r>
              <a:rPr lang="en-US" sz="1600" dirty="0" smtClean="0"/>
              <a:t> </a:t>
            </a:r>
            <a:r>
              <a:rPr lang="ru-RU" sz="1600" dirty="0" err="1" smtClean="0"/>
              <a:t>мұнай өнімдері, органикалық қалдықтар, </a:t>
            </a:r>
            <a:r>
              <a:rPr lang="ru-RU" sz="1600" dirty="0" smtClean="0"/>
              <a:t>БАЗ, </a:t>
            </a:r>
            <a:r>
              <a:rPr lang="ru-RU" sz="1600" dirty="0" err="1" smtClean="0"/>
              <a:t>пестицидтер</a:t>
            </a:r>
            <a:r>
              <a:rPr lang="ru-RU" sz="1600" dirty="0" smtClean="0"/>
              <a:t>) </a:t>
            </a:r>
            <a:r>
              <a:rPr lang="ru-RU" sz="1600" dirty="0" err="1" smtClean="0"/>
              <a:t>зиянды</a:t>
            </a:r>
            <a:r>
              <a:rPr lang="ru-RU" sz="1600" dirty="0" smtClean="0"/>
              <a:t> </a:t>
            </a:r>
            <a:r>
              <a:rPr lang="ru-RU" sz="1600" dirty="0" err="1" smtClean="0"/>
              <a:t>қоспалар</a:t>
            </a:r>
            <a:r>
              <a:rPr lang="en-US" sz="1600" dirty="0" smtClean="0"/>
              <a:t> </a:t>
            </a:r>
            <a:r>
              <a:rPr lang="ru-RU" sz="1600" dirty="0" err="1" smtClean="0"/>
              <a:t>құрамының шамадан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тыс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көбеюіне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судың табиғи химиялық қасиеттерінің</a:t>
            </a:r>
            <a:r>
              <a:rPr lang="en-US" sz="1600" dirty="0" smtClean="0"/>
              <a:t> </a:t>
            </a:r>
            <a:r>
              <a:rPr lang="ru-RU" sz="1600" dirty="0" err="1" smtClean="0"/>
              <a:t>өзгеруі 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табылады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Экологиялық салдарлары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https://www.youtube.com/watch?v=IqdHDnrFMQM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Халықты ақпараттандыру деңгейін арттыру</a:t>
            </a:r>
            <a:r>
              <a:rPr lang="ru-RU" dirty="0" smtClean="0"/>
              <a:t> су </a:t>
            </a:r>
            <a:r>
              <a:rPr lang="ru-RU" dirty="0" err="1" smtClean="0"/>
              <a:t>ресурстарын</a:t>
            </a:r>
            <a:r>
              <a:rPr lang="ru-RU" dirty="0" smtClean="0"/>
              <a:t> </a:t>
            </a:r>
            <a:r>
              <a:rPr lang="ru-RU" dirty="0" err="1" smtClean="0"/>
              <a:t>басқару саласында</a:t>
            </a:r>
            <a:r>
              <a:rPr lang="en-US" dirty="0" smtClean="0"/>
              <a:t> </a:t>
            </a:r>
            <a:r>
              <a:rPr lang="ru-RU" dirty="0" err="1" smtClean="0"/>
              <a:t>маңызды мәселе 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Бұл уақыт өте келе</a:t>
            </a:r>
            <a:r>
              <a:rPr lang="ru-RU" dirty="0" smtClean="0"/>
              <a:t> </a:t>
            </a:r>
            <a:r>
              <a:rPr lang="ru-RU" dirty="0" err="1" smtClean="0"/>
              <a:t>адамдардың </a:t>
            </a:r>
            <a:r>
              <a:rPr lang="ru-RU" dirty="0" smtClean="0"/>
              <a:t>суды </a:t>
            </a:r>
            <a:r>
              <a:rPr lang="ru-RU" dirty="0" err="1" smtClean="0"/>
              <a:t>ұқыпты</a:t>
            </a:r>
            <a:r>
              <a:rPr lang="en-US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мәселесіне көзқарастарының өзгеруіне алып</a:t>
            </a:r>
            <a:r>
              <a:rPr lang="ru-RU" dirty="0" smtClean="0"/>
              <a:t> </a:t>
            </a:r>
            <a:r>
              <a:rPr lang="ru-RU" dirty="0" err="1" smtClean="0"/>
              <a:t>келуі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. </a:t>
            </a:r>
            <a:r>
              <a:rPr lang="ru-RU" dirty="0" err="1" smtClean="0"/>
              <a:t>Бүгінгі күні</a:t>
            </a:r>
            <a:r>
              <a:rPr lang="en-US" dirty="0" smtClean="0"/>
              <a:t> </a:t>
            </a:r>
            <a:r>
              <a:rPr lang="ru-RU" dirty="0" err="1" smtClean="0"/>
              <a:t>Қазақстанда түрлі үкіметтік емес</a:t>
            </a:r>
            <a:r>
              <a:rPr lang="ru-RU" dirty="0" smtClean="0"/>
              <a:t> </a:t>
            </a:r>
            <a:r>
              <a:rPr lang="ru-RU" dirty="0" err="1" smtClean="0"/>
              <a:t>ұйымдар халыққа экологиялық білім</a:t>
            </a:r>
            <a:r>
              <a:rPr lang="ru-RU" dirty="0" smtClean="0"/>
              <a:t> беру</a:t>
            </a:r>
            <a:r>
              <a:rPr lang="en-US" dirty="0" smtClean="0"/>
              <a:t> </a:t>
            </a:r>
            <a:r>
              <a:rPr lang="ru-RU" dirty="0" err="1" smtClean="0"/>
              <a:t>жұмыстарын жүргізуде.</a:t>
            </a:r>
            <a:r>
              <a:rPr lang="en-US" dirty="0" smtClean="0"/>
              <a:t> </a:t>
            </a:r>
            <a:r>
              <a:rPr lang="ru-RU" dirty="0" err="1" smtClean="0"/>
              <a:t>Қазақстанның бассейндік</a:t>
            </a:r>
            <a:r>
              <a:rPr lang="ru-RU" dirty="0" smtClean="0"/>
              <a:t> </a:t>
            </a:r>
            <a:r>
              <a:rPr lang="ru-RU" dirty="0" err="1" smtClean="0"/>
              <a:t>табиғи шаруашылық жүйелерін сумен</a:t>
            </a:r>
            <a:r>
              <a:rPr lang="ru-RU" dirty="0" smtClean="0"/>
              <a:t> </a:t>
            </a:r>
            <a:r>
              <a:rPr lang="ru-RU" dirty="0" err="1" smtClean="0"/>
              <a:t>қамтамасыз ету</a:t>
            </a:r>
            <a:r>
              <a:rPr lang="en-US" dirty="0" smtClean="0"/>
              <a:t> </a:t>
            </a:r>
            <a:r>
              <a:rPr lang="ru-RU" dirty="0" err="1" smtClean="0"/>
              <a:t>жөніндегі стратегиялық шараларды</a:t>
            </a:r>
            <a:r>
              <a:rPr lang="ru-RU" dirty="0" smtClean="0"/>
              <a:t> </a:t>
            </a:r>
            <a:r>
              <a:rPr lang="ru-RU" dirty="0" err="1" smtClean="0"/>
              <a:t>жүзеге асыру</a:t>
            </a:r>
            <a:r>
              <a:rPr lang="ru-RU" dirty="0" smtClean="0"/>
              <a:t> </a:t>
            </a:r>
            <a:r>
              <a:rPr lang="ru-RU" dirty="0" err="1" smtClean="0"/>
              <a:t>ұзақ уақытты қажет етеді</a:t>
            </a:r>
            <a:r>
              <a:rPr lang="ru-RU" dirty="0" smtClean="0"/>
              <a:t>, </a:t>
            </a:r>
            <a:r>
              <a:rPr lang="ru-RU" dirty="0" err="1" smtClean="0"/>
              <a:t>өйткені ол</a:t>
            </a:r>
            <a:r>
              <a:rPr lang="en-US" dirty="0" smtClean="0"/>
              <a:t> </a:t>
            </a:r>
            <a:r>
              <a:rPr lang="ru-RU" dirty="0" err="1" smtClean="0"/>
              <a:t>жүйе құрушы нысандарды</a:t>
            </a:r>
            <a:r>
              <a:rPr lang="ru-RU" dirty="0" smtClean="0"/>
              <a:t> </a:t>
            </a:r>
            <a:r>
              <a:rPr lang="ru-RU" dirty="0" err="1" smtClean="0"/>
              <a:t>жобалауды</a:t>
            </a:r>
            <a:r>
              <a:rPr lang="ru-RU" dirty="0" smtClean="0"/>
              <a:t>, </a:t>
            </a:r>
            <a:r>
              <a:rPr lang="ru-RU" dirty="0" err="1" smtClean="0"/>
              <a:t>салуды</a:t>
            </a:r>
            <a:r>
              <a:rPr lang="ru-RU" dirty="0" smtClean="0"/>
              <a:t> </a:t>
            </a:r>
            <a:r>
              <a:rPr lang="ru-RU" dirty="0" err="1" smtClean="0"/>
              <a:t>және пайдалануға беруді</a:t>
            </a:r>
            <a:r>
              <a:rPr lang="ru-RU" dirty="0" smtClean="0"/>
              <a:t> </a:t>
            </a:r>
            <a:r>
              <a:rPr lang="ru-RU" dirty="0" err="1" smtClean="0"/>
              <a:t>қамтиды, </a:t>
            </a:r>
            <a:r>
              <a:rPr lang="ru-RU" dirty="0" smtClean="0"/>
              <a:t>ал </a:t>
            </a:r>
            <a:r>
              <a:rPr lang="ru-RU" dirty="0" err="1" smtClean="0"/>
              <a:t>бұл</a:t>
            </a:r>
            <a:r>
              <a:rPr lang="en-US" dirty="0" smtClean="0"/>
              <a:t> </a:t>
            </a:r>
            <a:r>
              <a:rPr lang="ru-RU" dirty="0" smtClean="0"/>
              <a:t>10-15 </a:t>
            </a:r>
            <a:r>
              <a:rPr lang="ru-RU" dirty="0" err="1" smtClean="0"/>
              <a:t>жылға дейінгі</a:t>
            </a:r>
            <a:r>
              <a:rPr lang="ru-RU" dirty="0" smtClean="0"/>
              <a:t> </a:t>
            </a:r>
            <a:r>
              <a:rPr lang="ru-RU" dirty="0" err="1" smtClean="0"/>
              <a:t>уақытты алады</a:t>
            </a:r>
            <a:r>
              <a:rPr lang="ru-RU" dirty="0" smtClean="0"/>
              <a:t>. </a:t>
            </a:r>
            <a:r>
              <a:rPr lang="ru-RU" dirty="0" err="1" smtClean="0"/>
              <a:t>Демек</a:t>
            </a:r>
            <a:r>
              <a:rPr lang="ru-RU" dirty="0" smtClean="0"/>
              <a:t>, </a:t>
            </a:r>
            <a:r>
              <a:rPr lang="ru-RU" dirty="0" err="1" smtClean="0"/>
              <a:t>стратегиялық шараларды</a:t>
            </a:r>
            <a:r>
              <a:rPr lang="ru-RU" dirty="0" smtClean="0"/>
              <a:t> </a:t>
            </a:r>
            <a:r>
              <a:rPr lang="ru-RU" dirty="0" err="1" smtClean="0"/>
              <a:t>ғылыми</a:t>
            </a:r>
            <a:r>
              <a:rPr lang="en-US" dirty="0" smtClean="0"/>
              <a:t> </a:t>
            </a:r>
            <a:r>
              <a:rPr lang="ru-RU" dirty="0" err="1" smtClean="0"/>
              <a:t>қамтамасыз ету</a:t>
            </a:r>
            <a:r>
              <a:rPr lang="ru-RU" dirty="0" smtClean="0"/>
              <a:t> </a:t>
            </a:r>
            <a:r>
              <a:rPr lang="ru-RU" dirty="0" err="1" smtClean="0"/>
              <a:t>алдын</a:t>
            </a:r>
            <a:r>
              <a:rPr lang="ru-RU" dirty="0" smtClean="0"/>
              <a:t> ала </a:t>
            </a:r>
            <a:r>
              <a:rPr lang="ru-RU" dirty="0" err="1" smtClean="0"/>
              <a:t>басталуы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 (</a:t>
            </a:r>
            <a:r>
              <a:rPr lang="ru-RU" dirty="0" err="1" smtClean="0"/>
              <a:t>шамамен</a:t>
            </a:r>
            <a:r>
              <a:rPr lang="ru-RU" dirty="0" smtClean="0"/>
              <a:t> 25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бұрын</a:t>
            </a:r>
            <a:r>
              <a:rPr lang="ru-RU" dirty="0" smtClean="0"/>
              <a:t>). Осы </a:t>
            </a:r>
            <a:r>
              <a:rPr lang="ru-RU" dirty="0" err="1" smtClean="0"/>
              <a:t>негізгі</a:t>
            </a:r>
            <a:r>
              <a:rPr lang="en-US" dirty="0" smtClean="0"/>
              <a:t> </a:t>
            </a:r>
            <a:r>
              <a:rPr lang="ru-RU" dirty="0" err="1" smtClean="0"/>
              <a:t>жағдайды елемеу</a:t>
            </a:r>
            <a:r>
              <a:rPr lang="ru-RU" dirty="0" smtClean="0"/>
              <a:t> </a:t>
            </a:r>
            <a:r>
              <a:rPr lang="ru-RU" dirty="0" err="1" smtClean="0"/>
              <a:t>ұлттық </a:t>
            </a:r>
            <a:r>
              <a:rPr lang="ru-RU" dirty="0" smtClean="0"/>
              <a:t>су </a:t>
            </a:r>
            <a:r>
              <a:rPr lang="ru-RU" dirty="0" err="1" smtClean="0"/>
              <a:t>шаруашылығы кешенін</a:t>
            </a:r>
            <a:r>
              <a:rPr lang="ru-RU" dirty="0" smtClean="0"/>
              <a:t> </a:t>
            </a:r>
            <a:r>
              <a:rPr lang="ru-RU" dirty="0" err="1" smtClean="0"/>
              <a:t>дамытуда</a:t>
            </a:r>
            <a:r>
              <a:rPr lang="ru-RU" dirty="0" smtClean="0"/>
              <a:t> </a:t>
            </a:r>
            <a:r>
              <a:rPr lang="ru-RU" dirty="0" err="1" smtClean="0"/>
              <a:t>үлкен қателіктерге алып</a:t>
            </a:r>
            <a:r>
              <a:rPr lang="en-US" dirty="0" smtClean="0"/>
              <a:t> </a:t>
            </a:r>
            <a:r>
              <a:rPr lang="ru-RU" dirty="0" err="1" smtClean="0"/>
              <a:t>келуі</a:t>
            </a:r>
            <a:r>
              <a:rPr lang="ru-RU" dirty="0" smtClean="0"/>
              <a:t> </a:t>
            </a:r>
            <a:r>
              <a:rPr lang="ru-RU" dirty="0" err="1" smtClean="0"/>
              <a:t>мүмкін, бұл экономикалық тұрғыдан үлкен зиян</a:t>
            </a:r>
            <a:r>
              <a:rPr lang="ru-RU" dirty="0" smtClean="0"/>
              <a:t> </a:t>
            </a:r>
            <a:r>
              <a:rPr lang="ru-RU" dirty="0" err="1" smtClean="0"/>
              <a:t>келтіреді</a:t>
            </a:r>
            <a:r>
              <a:rPr lang="ru-RU" dirty="0" smtClean="0"/>
              <a:t> </a:t>
            </a:r>
            <a:r>
              <a:rPr lang="ru-RU" dirty="0" err="1" smtClean="0"/>
              <a:t>және табиғи ортаның</a:t>
            </a:r>
            <a:r>
              <a:rPr lang="en-US" dirty="0" smtClean="0"/>
              <a:t> </a:t>
            </a:r>
            <a:r>
              <a:rPr lang="ru-RU" dirty="0" err="1" smtClean="0"/>
              <a:t>бұзылуына себепші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Су </a:t>
            </a:r>
            <a:r>
              <a:rPr lang="ru-RU" dirty="0" err="1" smtClean="0"/>
              <a:t>шаруашылығының </a:t>
            </a:r>
            <a:r>
              <a:rPr lang="ru-RU" dirty="0" smtClean="0"/>
              <a:t>сала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болашағы және</a:t>
            </a:r>
            <a:r>
              <a:rPr lang="en-US" dirty="0" smtClean="0"/>
              <a:t> </a:t>
            </a:r>
            <a:r>
              <a:rPr lang="ru-RU" dirty="0" err="1" smtClean="0"/>
              <a:t>мемлекеттің </a:t>
            </a:r>
            <a:r>
              <a:rPr lang="ru-RU" dirty="0" smtClean="0"/>
              <a:t>су </a:t>
            </a:r>
            <a:r>
              <a:rPr lang="ru-RU" dirty="0" err="1" smtClean="0"/>
              <a:t>қауіпсіздігі бір</a:t>
            </a:r>
            <a:r>
              <a:rPr lang="ru-RU" dirty="0" smtClean="0"/>
              <a:t> </a:t>
            </a:r>
            <a:r>
              <a:rPr lang="ru-RU" dirty="0" err="1" smtClean="0"/>
              <a:t>министрліктің ғана емес</a:t>
            </a:r>
            <a:r>
              <a:rPr lang="ru-RU" dirty="0" smtClean="0"/>
              <a:t>, </a:t>
            </a:r>
            <a:r>
              <a:rPr lang="ru-RU" dirty="0" err="1" smtClean="0"/>
              <a:t>бүкіл үкіметтің</a:t>
            </a:r>
            <a:r>
              <a:rPr lang="ru-RU" dirty="0" smtClean="0"/>
              <a:t>, </a:t>
            </a:r>
            <a:r>
              <a:rPr lang="ru-RU" dirty="0" err="1" smtClean="0"/>
              <a:t>кәсіби</a:t>
            </a:r>
            <a:r>
              <a:rPr lang="en-US" dirty="0" smtClean="0"/>
              <a:t> </a:t>
            </a:r>
            <a:r>
              <a:rPr lang="ru-RU" dirty="0" err="1" smtClean="0"/>
              <a:t>кадрлар</a:t>
            </a:r>
            <a:r>
              <a:rPr lang="ru-RU" dirty="0" smtClean="0"/>
              <a:t> </a:t>
            </a:r>
            <a:r>
              <a:rPr lang="ru-RU" dirty="0" err="1" smtClean="0"/>
              <a:t>қауымдастығының және бүкіл қоғамның мүддесі болуы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ҚАЗАҚСТАН</a:t>
            </a:r>
            <a:br>
              <a:rPr lang="ru-RU" dirty="0" smtClean="0"/>
            </a:br>
            <a:r>
              <a:rPr lang="ru-RU" dirty="0" smtClean="0"/>
              <a:t>ҚАЛАЛАРЫНДА АУАНЫҢ САПАСЫ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Қазақстанның көптеген қалаларында ауаның ластануы</a:t>
            </a:r>
            <a:r>
              <a:rPr lang="ru-RU" dirty="0" smtClean="0"/>
              <a:t> </a:t>
            </a:r>
            <a:r>
              <a:rPr lang="ru-RU" dirty="0" err="1" smtClean="0"/>
              <a:t>жоғары деңгейге жетті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err="1" smtClean="0"/>
              <a:t>Көптеген жылдар</a:t>
            </a:r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«</a:t>
            </a:r>
            <a:r>
              <a:rPr lang="ru-RU" dirty="0" err="1" smtClean="0"/>
              <a:t>баяу</a:t>
            </a:r>
            <a:r>
              <a:rPr lang="ru-RU" dirty="0" smtClean="0"/>
              <a:t>» </a:t>
            </a:r>
            <a:r>
              <a:rPr lang="ru-RU" dirty="0" err="1" smtClean="0"/>
              <a:t>экологиялық апат</a:t>
            </a:r>
            <a:r>
              <a:rPr lang="ru-RU" dirty="0" smtClean="0"/>
              <a:t> </a:t>
            </a:r>
            <a:r>
              <a:rPr lang="ru-RU" dirty="0" err="1" smtClean="0"/>
              <a:t>байқалуда, </a:t>
            </a:r>
            <a:r>
              <a:rPr lang="ru-RU" dirty="0" smtClean="0"/>
              <a:t>осы </a:t>
            </a:r>
            <a:r>
              <a:rPr lang="ru-RU" dirty="0" err="1" smtClean="0"/>
              <a:t>ретте</a:t>
            </a:r>
            <a:r>
              <a:rPr lang="ru-RU" dirty="0" smtClean="0"/>
              <a:t> </a:t>
            </a:r>
            <a:r>
              <a:rPr lang="ru-RU" dirty="0" err="1" smtClean="0"/>
              <a:t>халық</a:t>
            </a:r>
            <a:r>
              <a:rPr lang="en-US" dirty="0" smtClean="0"/>
              <a:t> </a:t>
            </a:r>
            <a:r>
              <a:rPr lang="ru-RU" dirty="0" err="1" smtClean="0"/>
              <a:t>денсаулығының зардабы</a:t>
            </a:r>
            <a:r>
              <a:rPr lang="ru-RU" dirty="0" smtClean="0"/>
              <a:t> </a:t>
            </a:r>
            <a:r>
              <a:rPr lang="ru-RU" dirty="0" err="1" smtClean="0"/>
              <a:t>зерттелмеген</a:t>
            </a:r>
            <a:r>
              <a:rPr lang="ru-RU" dirty="0" smtClean="0"/>
              <a:t> </a:t>
            </a:r>
            <a:r>
              <a:rPr lang="ru-RU" dirty="0" err="1" smtClean="0"/>
              <a:t>күйде қалуда.</a:t>
            </a:r>
            <a:r>
              <a:rPr lang="ru-RU" dirty="0" smtClean="0"/>
              <a:t> </a:t>
            </a:r>
            <a:r>
              <a:rPr lang="ru-RU" dirty="0" err="1" smtClean="0"/>
              <a:t>Ескі</a:t>
            </a:r>
            <a:r>
              <a:rPr lang="ru-RU" dirty="0" smtClean="0"/>
              <a:t> </a:t>
            </a:r>
            <a:r>
              <a:rPr lang="ru-RU" dirty="0" err="1" smtClean="0"/>
              <a:t>көмір</a:t>
            </a:r>
            <a:r>
              <a:rPr lang="en-US" dirty="0" smtClean="0"/>
              <a:t> </a:t>
            </a:r>
            <a:r>
              <a:rPr lang="ru-RU" dirty="0" err="1" smtClean="0"/>
              <a:t>электростанцияларында</a:t>
            </a:r>
            <a:r>
              <a:rPr lang="ru-RU" dirty="0" smtClean="0"/>
              <a:t>, </a:t>
            </a:r>
            <a:r>
              <a:rPr lang="ru-RU" dirty="0" err="1" smtClean="0"/>
              <a:t>қазандықтар </a:t>
            </a:r>
            <a:r>
              <a:rPr lang="ru-RU" dirty="0" smtClean="0"/>
              <a:t>мен </a:t>
            </a:r>
            <a:r>
              <a:rPr lang="ru-RU" dirty="0" err="1" smtClean="0"/>
              <a:t>үй шаруашылықтарында экологиялық</a:t>
            </a:r>
            <a:r>
              <a:rPr lang="en-US" dirty="0" smtClean="0"/>
              <a:t> </a:t>
            </a:r>
            <a:r>
              <a:rPr lang="ru-RU" dirty="0" err="1" smtClean="0"/>
              <a:t>тұрғыдан тиісінше</a:t>
            </a:r>
            <a:r>
              <a:rPr lang="ru-RU" dirty="0" smtClean="0"/>
              <a:t> </a:t>
            </a:r>
            <a:r>
              <a:rPr lang="ru-RU" dirty="0" err="1" smtClean="0"/>
              <a:t>реттемей</a:t>
            </a:r>
            <a:r>
              <a:rPr lang="ru-RU" dirty="0" smtClean="0"/>
              <a:t> </a:t>
            </a:r>
            <a:r>
              <a:rPr lang="ru-RU" dirty="0" err="1" smtClean="0"/>
              <a:t>біршама</a:t>
            </a:r>
            <a:r>
              <a:rPr lang="ru-RU" dirty="0" smtClean="0"/>
              <a:t> </a:t>
            </a:r>
            <a:r>
              <a:rPr lang="ru-RU" dirty="0" err="1" smtClean="0"/>
              <a:t>арзан</a:t>
            </a:r>
            <a:r>
              <a:rPr lang="ru-RU" dirty="0" smtClean="0"/>
              <a:t> </a:t>
            </a:r>
            <a:r>
              <a:rPr lang="ru-RU" dirty="0" err="1" smtClean="0"/>
              <a:t>көмірді кеңінен пайдалану</a:t>
            </a:r>
            <a:r>
              <a:rPr lang="ru-RU" dirty="0" smtClean="0"/>
              <a:t>, </a:t>
            </a:r>
            <a:r>
              <a:rPr lang="ru-RU" dirty="0" err="1" smtClean="0"/>
              <a:t>сондай-ақ ауыр</a:t>
            </a:r>
            <a:r>
              <a:rPr lang="en-US" dirty="0" smtClean="0"/>
              <a:t> </a:t>
            </a:r>
            <a:r>
              <a:rPr lang="ru-RU" dirty="0" err="1" smtClean="0"/>
              <a:t>өнеркәсіп шығарындылары мемлекеттің көптеген қалаларында экологиялық</a:t>
            </a:r>
            <a:r>
              <a:rPr lang="en-US" dirty="0" smtClean="0"/>
              <a:t> </a:t>
            </a:r>
            <a:r>
              <a:rPr lang="ru-RU" dirty="0" err="1" smtClean="0"/>
              <a:t>жағдайдың нашарлауына</a:t>
            </a:r>
            <a:r>
              <a:rPr lang="ru-RU" dirty="0" smtClean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келді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dirty="0" smtClean="0"/>
              <a:t>https://www.youtube.com/watch?v=Xki9a_4_PEA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Мәселені шешу</a:t>
            </a:r>
            <a:r>
              <a:rPr lang="ru-RU" dirty="0" smtClean="0"/>
              <a:t> </a:t>
            </a:r>
            <a:r>
              <a:rPr lang="ru-RU" dirty="0" err="1" smtClean="0"/>
              <a:t>жолдары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«Ең озық қолжетімді технологиялар</a:t>
            </a:r>
            <a:r>
              <a:rPr lang="ru-RU" dirty="0" smtClean="0"/>
              <a:t>» </a:t>
            </a:r>
            <a:r>
              <a:rPr lang="ru-RU" dirty="0" err="1" smtClean="0"/>
              <a:t>қағидатын енгізу</a:t>
            </a:r>
            <a:r>
              <a:rPr lang="ru-RU" dirty="0" smtClean="0"/>
              <a:t> – </a:t>
            </a:r>
            <a:r>
              <a:rPr lang="ru-RU" dirty="0" err="1" smtClean="0"/>
              <a:t>халықаралық</a:t>
            </a:r>
            <a:r>
              <a:rPr lang="en-US" dirty="0" smtClean="0"/>
              <a:t> </a:t>
            </a:r>
            <a:r>
              <a:rPr lang="ru-RU" dirty="0" err="1" smtClean="0"/>
              <a:t>практикаға сәйкес келетін</a:t>
            </a:r>
            <a:r>
              <a:rPr lang="ru-RU" dirty="0" smtClean="0"/>
              <a:t> </a:t>
            </a:r>
            <a:r>
              <a:rPr lang="ru-RU" dirty="0" err="1" smtClean="0"/>
              <a:t>дұрыс шешім</a:t>
            </a:r>
            <a:r>
              <a:rPr lang="ru-RU" dirty="0" smtClean="0"/>
              <a:t>. </a:t>
            </a:r>
            <a:r>
              <a:rPr lang="ru-RU" dirty="0" err="1" smtClean="0"/>
              <a:t>Бірақ біздің ең жақсы қол жетімді</a:t>
            </a:r>
            <a:r>
              <a:rPr lang="en-US" dirty="0" smtClean="0"/>
              <a:t> </a:t>
            </a:r>
            <a:r>
              <a:rPr lang="ru-RU" dirty="0" err="1" smtClean="0"/>
              <a:t>технологиялар</a:t>
            </a:r>
            <a:r>
              <a:rPr lang="ru-RU" dirty="0" smtClean="0"/>
              <a:t> </a:t>
            </a:r>
            <a:r>
              <a:rPr lang="ru-RU" dirty="0" err="1" smtClean="0"/>
              <a:t>тізіміміз</a:t>
            </a:r>
            <a:r>
              <a:rPr lang="ru-RU" dirty="0" smtClean="0"/>
              <a:t> </a:t>
            </a:r>
            <a:r>
              <a:rPr lang="ru-RU" dirty="0" err="1" smtClean="0"/>
              <a:t>еуропалық тізімге</a:t>
            </a:r>
            <a:r>
              <a:rPr lang="ru-RU" dirty="0" smtClean="0"/>
              <a:t> </a:t>
            </a:r>
            <a:r>
              <a:rPr lang="ru-RU" dirty="0" err="1" smtClean="0"/>
              <a:t>толық сәйкес келмейді</a:t>
            </a:r>
            <a:r>
              <a:rPr lang="ru-RU" dirty="0" smtClean="0"/>
              <a:t>, </a:t>
            </a:r>
            <a:r>
              <a:rPr lang="ru-RU" dirty="0" err="1" smtClean="0"/>
              <a:t>бірақ </a:t>
            </a:r>
            <a:r>
              <a:rPr lang="ru-RU" dirty="0" smtClean="0"/>
              <a:t>«</a:t>
            </a:r>
            <a:r>
              <a:rPr lang="ru-RU" dirty="0" err="1" smtClean="0"/>
              <a:t>жергілікті</a:t>
            </a:r>
            <a:r>
              <a:rPr lang="en-US" dirty="0" smtClean="0"/>
              <a:t> </a:t>
            </a:r>
            <a:r>
              <a:rPr lang="ru-RU" dirty="0" err="1" smtClean="0"/>
              <a:t>жағдайларға» бейімделеді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,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Экологиялық кодекстің жаңа</a:t>
            </a:r>
            <a:r>
              <a:rPr lang="en-US" dirty="0" smtClean="0"/>
              <a:t> </a:t>
            </a:r>
            <a:r>
              <a:rPr lang="ru-RU" dirty="0" err="1" smtClean="0"/>
              <a:t>редакциясы</a:t>
            </a:r>
            <a:r>
              <a:rPr lang="ru-RU" dirty="0" smtClean="0"/>
              <a:t> </a:t>
            </a:r>
            <a:r>
              <a:rPr lang="ru-RU" dirty="0" err="1" smtClean="0"/>
              <a:t>мінсіз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 да, </a:t>
            </a:r>
            <a:r>
              <a:rPr lang="ru-RU" dirty="0" err="1" smtClean="0"/>
              <a:t>заңға тәуелді актілердің әлсіздігі және оның жергілікті</a:t>
            </a:r>
            <a:r>
              <a:rPr lang="en-US" dirty="0" smtClean="0"/>
              <a:t> </a:t>
            </a:r>
            <a:r>
              <a:rPr lang="ru-RU" dirty="0" err="1" smtClean="0"/>
              <a:t>жерлерде</a:t>
            </a:r>
            <a:r>
              <a:rPr lang="ru-RU" dirty="0" smtClean="0"/>
              <a:t> </a:t>
            </a:r>
            <a:r>
              <a:rPr lang="ru-RU" dirty="0" err="1" smtClean="0"/>
              <a:t>сақталуын жеткіліксіз</a:t>
            </a:r>
            <a:r>
              <a:rPr lang="ru-RU" dirty="0" smtClean="0"/>
              <a:t> </a:t>
            </a:r>
            <a:r>
              <a:rPr lang="ru-RU" dirty="0" err="1" smtClean="0"/>
              <a:t>бақылау экологиялық жағдайдың жақсаруына алып</a:t>
            </a:r>
            <a:r>
              <a:rPr lang="en-US" dirty="0" smtClean="0"/>
              <a:t> </a:t>
            </a:r>
            <a:r>
              <a:rPr lang="ru-RU" dirty="0" err="1" smtClean="0"/>
              <a:t>келмеуі</a:t>
            </a:r>
            <a:r>
              <a:rPr lang="ru-RU" dirty="0" smtClean="0"/>
              <a:t> </a:t>
            </a:r>
            <a:r>
              <a:rPr lang="ru-RU" dirty="0" err="1" smtClean="0"/>
              <a:t>мүмкін.</a:t>
            </a:r>
            <a:r>
              <a:rPr lang="ru-RU" dirty="0" smtClean="0"/>
              <a:t> </a:t>
            </a:r>
            <a:r>
              <a:rPr lang="ru-RU" dirty="0" err="1" smtClean="0"/>
              <a:t>Өнеркәсіптік қауымдастықтардың экологиялық талаптарды</a:t>
            </a:r>
            <a:r>
              <a:rPr lang="en-US" dirty="0" smtClean="0"/>
              <a:t> </a:t>
            </a:r>
            <a:r>
              <a:rPr lang="ru-RU" dirty="0" err="1" smtClean="0"/>
              <a:t>жеңілдетуге деген</a:t>
            </a:r>
            <a:r>
              <a:rPr lang="ru-RU" dirty="0" smtClean="0"/>
              <a:t> </a:t>
            </a:r>
            <a:r>
              <a:rPr lang="ru-RU" dirty="0" err="1" smtClean="0"/>
              <a:t>тұрақты қысымын ескере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үкіметі қажетті</a:t>
            </a:r>
            <a:r>
              <a:rPr lang="en-US" dirty="0" smtClean="0"/>
              <a:t> </a:t>
            </a:r>
            <a:r>
              <a:rPr lang="ru-RU" dirty="0" err="1" smtClean="0"/>
              <a:t>экологиялық реформаларды</a:t>
            </a:r>
            <a:r>
              <a:rPr lang="ru-RU" dirty="0" smtClean="0"/>
              <a:t> </a:t>
            </a:r>
            <a:r>
              <a:rPr lang="ru-RU" dirty="0" err="1" smtClean="0"/>
              <a:t>жүзеге асыра</a:t>
            </a:r>
            <a:r>
              <a:rPr lang="ru-RU" dirty="0" smtClean="0"/>
              <a:t> ала </a:t>
            </a:r>
            <a:r>
              <a:rPr lang="ru-RU" dirty="0" err="1" smtClean="0"/>
              <a:t>ма</a:t>
            </a:r>
            <a:r>
              <a:rPr lang="ru-RU" dirty="0" smtClean="0"/>
              <a:t>, </a:t>
            </a:r>
            <a:r>
              <a:rPr lang="ru-RU" dirty="0" err="1" smtClean="0"/>
              <a:t>әлде </a:t>
            </a:r>
            <a:r>
              <a:rPr lang="ru-RU" dirty="0" smtClean="0"/>
              <a:t>«</a:t>
            </a:r>
            <a:r>
              <a:rPr lang="ru-RU" dirty="0" err="1" smtClean="0"/>
              <a:t>қолайлы жағдайлар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err="1" smtClean="0"/>
              <a:t>жасауын</a:t>
            </a:r>
            <a:r>
              <a:rPr lang="ru-RU" dirty="0" smtClean="0"/>
              <a:t> </a:t>
            </a:r>
            <a:r>
              <a:rPr lang="ru-RU" dirty="0" err="1" smtClean="0"/>
              <a:t>жалғастыра ма</a:t>
            </a:r>
            <a:r>
              <a:rPr lang="ru-RU" dirty="0" smtClean="0"/>
              <a:t>, </a:t>
            </a:r>
            <a:r>
              <a:rPr lang="ru-RU" dirty="0" err="1" smtClean="0"/>
              <a:t>жоқ </a:t>
            </a:r>
            <a:r>
              <a:rPr lang="ru-RU" dirty="0" smtClean="0"/>
              <a:t>па </a:t>
            </a:r>
            <a:r>
              <a:rPr lang="ru-RU" dirty="0" err="1" smtClean="0"/>
              <a:t>белгісіз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қалады</a:t>
            </a:r>
            <a:r>
              <a:rPr lang="ru-RU" dirty="0" smtClean="0"/>
              <a:t>. </a:t>
            </a:r>
            <a:r>
              <a:rPr lang="ru-RU" dirty="0" err="1" smtClean="0"/>
              <a:t>Осының бәрінде қоғам</a:t>
            </a:r>
            <a:r>
              <a:rPr lang="en-US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рөл атқарады, ол</a:t>
            </a:r>
            <a:r>
              <a:rPr lang="ru-RU" dirty="0" smtClean="0"/>
              <a:t> </a:t>
            </a:r>
            <a:r>
              <a:rPr lang="ru-RU" dirty="0" err="1" smtClean="0"/>
              <a:t>үкіметтен қоршаған ортаны</a:t>
            </a:r>
            <a:r>
              <a:rPr lang="ru-RU" dirty="0" smtClean="0"/>
              <a:t> </a:t>
            </a:r>
            <a:r>
              <a:rPr lang="ru-RU" dirty="0" err="1" smtClean="0"/>
              <a:t>қорғау функциясын</a:t>
            </a:r>
            <a:r>
              <a:rPr lang="en-US" dirty="0" smtClean="0"/>
              <a:t> </a:t>
            </a:r>
            <a:r>
              <a:rPr lang="ru-RU" dirty="0" err="1" smtClean="0"/>
              <a:t>орындауды</a:t>
            </a:r>
            <a:r>
              <a:rPr lang="ru-RU" dirty="0" smtClean="0"/>
              <a:t> </a:t>
            </a:r>
            <a:r>
              <a:rPr lang="ru-RU" dirty="0" err="1" smtClean="0"/>
              <a:t>және адамның </a:t>
            </a:r>
            <a:r>
              <a:rPr lang="ru-RU" dirty="0" smtClean="0"/>
              <a:t>таза </a:t>
            </a:r>
            <a:r>
              <a:rPr lang="ru-RU" dirty="0" err="1" smtClean="0"/>
              <a:t>ауаға негізгі</a:t>
            </a:r>
            <a:r>
              <a:rPr lang="ru-RU" dirty="0" smtClean="0"/>
              <a:t> </a:t>
            </a:r>
            <a:r>
              <a:rPr lang="ru-RU" dirty="0" err="1" smtClean="0"/>
              <a:t>құқығын сақтауды талап</a:t>
            </a:r>
            <a:r>
              <a:rPr lang="ru-RU" dirty="0" smtClean="0"/>
              <a:t> </a:t>
            </a:r>
            <a:r>
              <a:rPr lang="ru-RU" dirty="0" err="1" smtClean="0"/>
              <a:t>етуі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ҚАЛДЫҚТАРДЫ</a:t>
            </a:r>
            <a:br>
              <a:rPr lang="ru-RU" dirty="0" smtClean="0"/>
            </a:br>
            <a:r>
              <a:rPr lang="ru-RU" dirty="0" smtClean="0"/>
              <a:t>ЖИНАҚТАУ ЖӘНЕ ҚАЙТА ӨҢДЕУ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2030 </a:t>
            </a:r>
            <a:r>
              <a:rPr lang="ru-RU" dirty="0" err="1" smtClean="0"/>
              <a:t>жылға дейінгі</a:t>
            </a:r>
            <a:r>
              <a:rPr lang="ru-RU" dirty="0" smtClean="0"/>
              <a:t> </a:t>
            </a:r>
            <a:r>
              <a:rPr lang="ru-RU" dirty="0" err="1" smtClean="0"/>
              <a:t>мерзімге</a:t>
            </a:r>
            <a:r>
              <a:rPr lang="ru-RU" dirty="0" smtClean="0"/>
              <a:t> </a:t>
            </a:r>
            <a:r>
              <a:rPr lang="ru-RU" dirty="0" err="1" smtClean="0"/>
              <a:t>нәтижелер </a:t>
            </a:r>
            <a:r>
              <a:rPr lang="ru-RU" dirty="0" smtClean="0"/>
              <a:t>мен </a:t>
            </a:r>
            <a:r>
              <a:rPr lang="ru-RU" dirty="0" err="1" smtClean="0"/>
              <a:t>болжамдар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• ҚТҚ </a:t>
            </a:r>
            <a:r>
              <a:rPr lang="ru-RU" dirty="0" err="1" smtClean="0"/>
              <a:t>барлық ірі</a:t>
            </a:r>
            <a:r>
              <a:rPr lang="ru-RU" dirty="0" smtClean="0"/>
              <a:t> </a:t>
            </a:r>
            <a:r>
              <a:rPr lang="ru-RU" dirty="0" err="1" smtClean="0"/>
              <a:t>полигондарында</a:t>
            </a:r>
            <a:r>
              <a:rPr lang="ru-RU" dirty="0" smtClean="0"/>
              <a:t> </a:t>
            </a:r>
            <a:r>
              <a:rPr lang="ru-RU" dirty="0" err="1" smtClean="0"/>
              <a:t>мұқият </a:t>
            </a:r>
            <a:r>
              <a:rPr lang="ru-RU" dirty="0" smtClean="0"/>
              <a:t>аудит </a:t>
            </a:r>
            <a:r>
              <a:rPr lang="ru-RU" dirty="0" err="1" smtClean="0"/>
              <a:t>жүргізіледі және оларды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рекультивация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шаралар</a:t>
            </a:r>
            <a:r>
              <a:rPr lang="ru-RU" dirty="0" smtClean="0"/>
              <a:t> </a:t>
            </a:r>
            <a:r>
              <a:rPr lang="ru-RU" dirty="0" err="1" smtClean="0"/>
              <a:t>анықталатын болады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Өндіріс және тұтыну қалдықтарын </a:t>
            </a:r>
            <a:r>
              <a:rPr lang="ru-RU" dirty="0" smtClean="0"/>
              <a:t>(ҚТҚ мен </a:t>
            </a:r>
            <a:r>
              <a:rPr lang="ru-RU" dirty="0" err="1" smtClean="0"/>
              <a:t>өнеркәсіп қалдықтарын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қосқанда</a:t>
            </a:r>
            <a:r>
              <a:rPr lang="ru-RU" dirty="0" smtClean="0"/>
              <a:t>) </a:t>
            </a:r>
            <a:r>
              <a:rPr lang="ru-RU" dirty="0" err="1" smtClean="0"/>
              <a:t>басқару бойынша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бағдарлама әзірленді.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Компост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биогаз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сияқты технологияларды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арқылы </a:t>
            </a:r>
            <a:r>
              <a:rPr lang="ru-RU" dirty="0" smtClean="0"/>
              <a:t>ҚТҚ</a:t>
            </a:r>
          </a:p>
          <a:p>
            <a:pPr>
              <a:buNone/>
            </a:pPr>
            <a:r>
              <a:rPr lang="ru-RU" dirty="0" err="1" smtClean="0"/>
              <a:t>өңдеу және сақтау </a:t>
            </a:r>
            <a:r>
              <a:rPr lang="ru-RU" dirty="0" smtClean="0"/>
              <a:t>стандарты </a:t>
            </a:r>
            <a:r>
              <a:rPr lang="ru-RU" dirty="0" err="1" smtClean="0"/>
              <a:t>жаңартылды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• ҚТҚ </a:t>
            </a:r>
            <a:r>
              <a:rPr lang="ru-RU" dirty="0" err="1" smtClean="0"/>
              <a:t>жинауды</a:t>
            </a:r>
            <a:r>
              <a:rPr lang="ru-RU" dirty="0" smtClean="0"/>
              <a:t>, </a:t>
            </a:r>
            <a:r>
              <a:rPr lang="ru-RU" dirty="0" err="1" smtClean="0"/>
              <a:t>тасымалдауды</a:t>
            </a:r>
            <a:r>
              <a:rPr lang="ru-RU" dirty="0" smtClean="0"/>
              <a:t>, </a:t>
            </a:r>
            <a:r>
              <a:rPr lang="ru-RU" dirty="0" err="1" smtClean="0"/>
              <a:t>өңдеуді, сақтауды және жоюды</a:t>
            </a:r>
            <a:r>
              <a:rPr lang="ru-RU" dirty="0" smtClean="0"/>
              <a:t> </a:t>
            </a:r>
            <a:r>
              <a:rPr lang="ru-RU" dirty="0" err="1" smtClean="0"/>
              <a:t>бақылаудың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нормативтік</a:t>
            </a:r>
            <a:r>
              <a:rPr lang="ru-RU" dirty="0" smtClean="0"/>
              <a:t> </a:t>
            </a:r>
            <a:r>
              <a:rPr lang="ru-RU" dirty="0" err="1" smtClean="0"/>
              <a:t>құқықтық базасы</a:t>
            </a:r>
            <a:r>
              <a:rPr lang="ru-RU" dirty="0" smtClean="0"/>
              <a:t> </a:t>
            </a:r>
            <a:r>
              <a:rPr lang="ru-RU" dirty="0" err="1" smtClean="0"/>
              <a:t>құрылатын болады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• ҚТҚ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саласында</a:t>
            </a:r>
            <a:r>
              <a:rPr lang="ru-RU" dirty="0" smtClean="0"/>
              <a:t> </a:t>
            </a:r>
            <a:r>
              <a:rPr lang="ru-RU" dirty="0" err="1" smtClean="0"/>
              <a:t>мақсатты көрсеткіштерге қол жеткізу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мониторингі</a:t>
            </a:r>
            <a:r>
              <a:rPr lang="ru-RU" dirty="0" smtClean="0"/>
              <a:t> </a:t>
            </a:r>
            <a:r>
              <a:rPr lang="ru-RU" dirty="0" err="1" smtClean="0"/>
              <a:t>үшін статистикалық ақпаратты жинау</a:t>
            </a:r>
            <a:r>
              <a:rPr lang="ru-RU" dirty="0" smtClean="0"/>
              <a:t>, </a:t>
            </a:r>
            <a:r>
              <a:rPr lang="ru-RU" dirty="0" err="1" smtClean="0"/>
              <a:t>өңдеу және ұсыну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жетілдірілетін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ЭРОЗИЯ ЖӘНЕ ЖЕР</a:t>
            </a:r>
            <a:br>
              <a:rPr lang="ru-RU" dirty="0" smtClean="0"/>
            </a:br>
            <a:r>
              <a:rPr lang="ru-RU" dirty="0" smtClean="0"/>
              <a:t>РЕСУРСТАРЫН БАСҚАРУ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Топырақтар негізгі</a:t>
            </a:r>
            <a:r>
              <a:rPr lang="ru-RU" dirty="0" smtClean="0"/>
              <a:t> </a:t>
            </a:r>
            <a:r>
              <a:rPr lang="ru-RU" dirty="0" err="1" smtClean="0"/>
              <a:t>рөлді ойнайды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азық-түлік қауіпсіздігін қамтамасыз етуде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экологиялық функцияларды</a:t>
            </a:r>
            <a:r>
              <a:rPr lang="ru-RU" dirty="0" smtClean="0"/>
              <a:t> </a:t>
            </a:r>
            <a:r>
              <a:rPr lang="ru-RU" dirty="0" err="1" smtClean="0"/>
              <a:t>орындауда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барлық мемлекеттер</a:t>
            </a:r>
            <a:r>
              <a:rPr lang="ru-RU" dirty="0" smtClean="0"/>
              <a:t> мен </a:t>
            </a:r>
            <a:r>
              <a:rPr lang="ru-RU" dirty="0" err="1" smtClean="0"/>
              <a:t>халықтардың тұрақты дамуын</a:t>
            </a:r>
            <a:r>
              <a:rPr lang="ru-RU" dirty="0" smtClean="0"/>
              <a:t> </a:t>
            </a:r>
            <a:r>
              <a:rPr lang="ru-RU" dirty="0" err="1" smtClean="0"/>
              <a:t>қамтамасыз етуде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Топырақ адам</a:t>
            </a:r>
            <a:r>
              <a:rPr lang="ru-RU" dirty="0" smtClean="0"/>
              <a:t> </a:t>
            </a:r>
            <a:r>
              <a:rPr lang="ru-RU" dirty="0" err="1" smtClean="0"/>
              <a:t>денсаулығы үшін маңызды.</a:t>
            </a:r>
            <a:r>
              <a:rPr lang="ru-RU" dirty="0" smtClean="0"/>
              <a:t> </a:t>
            </a:r>
            <a:r>
              <a:rPr lang="ru-RU" dirty="0" err="1" smtClean="0"/>
              <a:t>Топырақтың өте жылдам</a:t>
            </a:r>
            <a:r>
              <a:rPr lang="ru-RU" dirty="0" smtClean="0"/>
              <a:t> </a:t>
            </a:r>
            <a:r>
              <a:rPr lang="ru-RU" dirty="0" err="1" smtClean="0"/>
              <a:t>эрозиясы</a:t>
            </a:r>
            <a:r>
              <a:rPr lang="ru-RU" dirty="0" smtClean="0"/>
              <a:t> </a:t>
            </a:r>
            <a:r>
              <a:rPr lang="ru-RU" dirty="0" err="1" smtClean="0"/>
              <a:t>бүкіл адамзат</a:t>
            </a:r>
            <a:r>
              <a:rPr lang="ru-RU" dirty="0" smtClean="0"/>
              <a:t> </a:t>
            </a:r>
            <a:r>
              <a:rPr lang="ru-RU" dirty="0" err="1" smtClean="0"/>
              <a:t>үшін қолайсыз салдарға әкеп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соқтырады.</a:t>
            </a:r>
            <a:r>
              <a:rPr lang="ru-RU" dirty="0" smtClean="0"/>
              <a:t>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дәл қазір бастамасақ, онда</a:t>
            </a:r>
            <a:r>
              <a:rPr lang="ru-RU" dirty="0" smtClean="0"/>
              <a:t> 2050 </a:t>
            </a:r>
            <a:r>
              <a:rPr lang="ru-RU" dirty="0" err="1" smtClean="0"/>
              <a:t>жылға қарай </a:t>
            </a:r>
            <a:r>
              <a:rPr lang="ru-RU" dirty="0" smtClean="0"/>
              <a:t>планета </a:t>
            </a:r>
            <a:r>
              <a:rPr lang="ru-RU" dirty="0" err="1" smtClean="0"/>
              <a:t>топырағының </a:t>
            </a:r>
            <a:r>
              <a:rPr lang="ru-RU" dirty="0" smtClean="0"/>
              <a:t>90 %-</a:t>
            </a:r>
            <a:r>
              <a:rPr lang="ru-RU" dirty="0" err="1" smtClean="0"/>
              <a:t>ы</a:t>
            </a:r>
            <a:r>
              <a:rPr lang="ru-RU" dirty="0" smtClean="0"/>
              <a:t> </a:t>
            </a:r>
            <a:r>
              <a:rPr lang="ru-RU" dirty="0" err="1" smtClean="0"/>
              <a:t>деградацияға ұшырайды </a:t>
            </a:r>
            <a:r>
              <a:rPr lang="ru-RU" dirty="0" smtClean="0"/>
              <a:t>[1].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818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15 Дәріс. Қазақстанның экологиялық мәселелері.</vt:lpstr>
      <vt:lpstr>ҚАЗАҚСТАННЫҢ С У РЕСУРСТАРЫ ПРОБЛЕМАЛАРЫ</vt:lpstr>
      <vt:lpstr>Судың сапасы </vt:lpstr>
      <vt:lpstr>Экологиялық салдарлары</vt:lpstr>
      <vt:lpstr>Слайд 5</vt:lpstr>
      <vt:lpstr>ҚАЗАҚСТАН ҚАЛАЛАРЫНДА АУАНЫҢ САПАСЫ</vt:lpstr>
      <vt:lpstr>Мәселені шешу жолдары</vt:lpstr>
      <vt:lpstr>ҚАЛДЫҚТАРДЫ ЖИНАҚТАУ ЖӘНЕ ҚАЙТА ӨҢДЕУ</vt:lpstr>
      <vt:lpstr>ЭРОЗИЯ ЖӘНЕ ЖЕР РЕСУРСТАРЫН БАСҚАРУ</vt:lpstr>
      <vt:lpstr>Пайдалынылған әдебиеттер</vt:lpstr>
      <vt:lpstr>Қазақстандағы экологиялық проблемалар мен оларды шешу жолдары  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2021-05-05T04:06:10Z</dcterms:created>
  <dcterms:modified xsi:type="dcterms:W3CDTF">2021-05-05T05:07:19Z</dcterms:modified>
</cp:coreProperties>
</file>